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9" r:id="rId4"/>
    <p:sldId id="260" r:id="rId5"/>
    <p:sldId id="273" r:id="rId6"/>
    <p:sldId id="262" r:id="rId7"/>
    <p:sldId id="261" r:id="rId8"/>
    <p:sldId id="263" r:id="rId9"/>
    <p:sldId id="265" r:id="rId10"/>
    <p:sldId id="278" r:id="rId11"/>
    <p:sldId id="264" r:id="rId12"/>
    <p:sldId id="267" r:id="rId13"/>
    <p:sldId id="268" r:id="rId14"/>
    <p:sldId id="272" r:id="rId15"/>
    <p:sldId id="279" r:id="rId16"/>
    <p:sldId id="269" r:id="rId17"/>
    <p:sldId id="271" r:id="rId18"/>
    <p:sldId id="274" r:id="rId19"/>
    <p:sldId id="280" r:id="rId20"/>
    <p:sldId id="282" r:id="rId21"/>
    <p:sldId id="281" r:id="rId22"/>
    <p:sldId id="283" r:id="rId23"/>
    <p:sldId id="284" r:id="rId24"/>
    <p:sldId id="285" r:id="rId25"/>
    <p:sldId id="286" r:id="rId26"/>
    <p:sldId id="270" r:id="rId27"/>
    <p:sldId id="276" r:id="rId2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2DB594A5-9515-4DCA-A3A7-079E14A6184C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400"/>
            <a:ext cx="5486400" cy="447675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80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6B0BD20D-3B62-4E27-94D1-626F79982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9582-ACC3-4DA1-8E2D-340CD43CA672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6B94-479C-4252-A693-4C6EFD35DB36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1D0F3-1D19-4AEB-8936-85140234B101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0702-2388-4A80-B3EF-64F7675B78A3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17D-E82A-4FF0-9013-6CE9F098E6E6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6610-B4B3-4B2D-8E63-B6082CDC8157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024C-42B0-4B4E-A489-064CC8B783B7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880A-818F-48DA-BB1F-16421852F54B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35-9C0E-41CE-AC34-788538C0D8CE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E8C5-BCF1-4E91-AE09-40694E826A17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04A0-F075-4C01-A808-7AC2EDE00EC7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esktop\для деловой\Рисунок4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1027" name="Picture 3" descr="C:\Users\User\Desktop\для деловой\р.png"/>
          <p:cNvPicPr>
            <a:picLocks noChangeAspect="1" noChangeArrowheads="1"/>
          </p:cNvPicPr>
          <p:nvPr/>
        </p:nvPicPr>
        <p:blipFill>
          <a:blip r:embed="rId14" cstate="email">
            <a:grayscl/>
            <a:lum bright="-10000" contrast="-40000"/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39B1-D748-41ED-93C4-B5F203EE6304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98010-7D97-44A7-8086-A83B77DF9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>
            <a:prstDash val="solid"/>
          </a:ln>
          <a:solidFill>
            <a:schemeClr val="bg1">
              <a:lumMod val="6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ГОСУДАРСТВЕННО-ОБЩЕСТВЕННОЕ УПРАВЛЕНИЕ И ПРОФЕССИОНАЛЬНЫЙ СТАНДАРТ ПЕДАГОГА В МОБУ  «СОШ №6 » г. Всеволожска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2656"/>
            <a:ext cx="2072217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28287" y="6237312"/>
            <a:ext cx="611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Федоренко И.П., директор МОБУ «СОШ №6» г. Всеволожска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47248" cy="724942"/>
          </a:xfrm>
        </p:spPr>
        <p:txBody>
          <a:bodyPr>
            <a:noAutofit/>
          </a:bodyPr>
          <a:lstStyle/>
          <a:p>
            <a:r>
              <a:rPr lang="ru-RU" sz="3600" dirty="0" smtClean="0"/>
              <a:t>ГОТОВНОСТЬ ПЕДАГОГОВ ОУ К ПЕРЕХОДУ НА ПРОФЕССИОНАЛЬНЫЕ СТАНДАРТЫ</a:t>
            </a:r>
            <a:br>
              <a:rPr lang="ru-RU" sz="3600" dirty="0" smtClean="0"/>
            </a:br>
            <a:r>
              <a:rPr lang="ru-RU" sz="3600" dirty="0" smtClean="0"/>
              <a:t>Опрошено – 45 педагогов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3068960"/>
          <a:ext cx="8229600" cy="17678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43200"/>
                <a:gridCol w="2743200"/>
                <a:gridCol w="2743200"/>
              </a:tblGrid>
              <a:tr h="93610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 готовы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Готовы частично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Полностью готовы</a:t>
                      </a:r>
                      <a:endParaRPr lang="ru-RU" sz="2800" dirty="0"/>
                    </a:p>
                  </a:txBody>
                  <a:tcPr/>
                </a:tc>
              </a:tr>
              <a:tr h="771236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4 -  9%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9 -20%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32-71%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EB55-E08F-4859-8944-F32AB53B8BDA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оценки деятельности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 smtClean="0"/>
              <a:t>В школе разработана система мониторинга деятельности педагога, согласованная с Управляющим советом школы.</a:t>
            </a:r>
          </a:p>
          <a:p>
            <a:pPr>
              <a:buNone/>
            </a:pPr>
            <a:r>
              <a:rPr lang="ru-RU" sz="3400" b="1" dirty="0" smtClean="0"/>
              <a:t>1. Повышение качества образования.</a:t>
            </a:r>
            <a:endParaRPr lang="ru-RU" sz="3400" dirty="0" smtClean="0"/>
          </a:p>
          <a:p>
            <a:pPr lvl="0"/>
            <a:r>
              <a:rPr lang="ru-RU" sz="3400" dirty="0" smtClean="0"/>
              <a:t>процент качества </a:t>
            </a:r>
            <a:r>
              <a:rPr lang="ru-RU" sz="3400" dirty="0" err="1" smtClean="0"/>
              <a:t>обученности</a:t>
            </a:r>
            <a:r>
              <a:rPr lang="ru-RU" sz="3400" dirty="0" smtClean="0"/>
              <a:t> школьников, определение уровня </a:t>
            </a:r>
            <a:r>
              <a:rPr lang="ru-RU" sz="3400" dirty="0" err="1" smtClean="0"/>
              <a:t>обученности</a:t>
            </a:r>
            <a:r>
              <a:rPr lang="ru-RU" sz="3400" dirty="0" smtClean="0"/>
              <a:t> обучающихся</a:t>
            </a:r>
          </a:p>
          <a:p>
            <a:pPr lvl="0"/>
            <a:r>
              <a:rPr lang="ru-RU" sz="3400" dirty="0" smtClean="0"/>
              <a:t>внедрение в учебный процесс электронных </a:t>
            </a:r>
            <a:r>
              <a:rPr lang="ru-RU" sz="3400" dirty="0" err="1" smtClean="0"/>
              <a:t>учебно</a:t>
            </a:r>
            <a:r>
              <a:rPr lang="ru-RU" sz="3400" dirty="0" smtClean="0"/>
              <a:t> – методических пособий, ИКТ</a:t>
            </a:r>
          </a:p>
          <a:p>
            <a:pPr lvl="0"/>
            <a:r>
              <a:rPr lang="ru-RU" sz="3400" dirty="0" smtClean="0"/>
              <a:t>повышение уровня </a:t>
            </a:r>
            <a:r>
              <a:rPr lang="ru-RU" sz="3400" dirty="0" err="1" smtClean="0"/>
              <a:t>сформированности</a:t>
            </a:r>
            <a:r>
              <a:rPr lang="ru-RU" sz="3400" dirty="0" smtClean="0"/>
              <a:t> учебно-информационных умений и навыков</a:t>
            </a:r>
          </a:p>
          <a:p>
            <a:pPr lvl="0"/>
            <a:r>
              <a:rPr lang="ru-RU" sz="3400" dirty="0" smtClean="0"/>
              <a:t>повышение уровня  </a:t>
            </a:r>
            <a:r>
              <a:rPr lang="ru-RU" sz="3400" dirty="0" err="1" smtClean="0"/>
              <a:t>сформированности</a:t>
            </a:r>
            <a:r>
              <a:rPr lang="ru-RU" sz="3400" dirty="0" smtClean="0"/>
              <a:t> учебно-управленческих умений и навыков</a:t>
            </a:r>
          </a:p>
          <a:p>
            <a:pPr lvl="0"/>
            <a:r>
              <a:rPr lang="ru-RU" sz="3400" dirty="0" smtClean="0"/>
              <a:t>повышение уровня  </a:t>
            </a:r>
            <a:r>
              <a:rPr lang="ru-RU" sz="3400" dirty="0" err="1" smtClean="0"/>
              <a:t>сформированности</a:t>
            </a:r>
            <a:r>
              <a:rPr lang="ru-RU" sz="3400" dirty="0" smtClean="0"/>
              <a:t> учебно-логических умений и навыков</a:t>
            </a:r>
          </a:p>
          <a:p>
            <a:pPr>
              <a:buNone/>
            </a:pPr>
            <a:r>
              <a:rPr lang="ru-RU" sz="3400" b="1" dirty="0" smtClean="0"/>
              <a:t>2. Внедрение в учебный процесс различных форм проектной и исследовательской деятельности</a:t>
            </a:r>
            <a:endParaRPr lang="ru-RU" sz="3400" dirty="0" smtClean="0"/>
          </a:p>
          <a:p>
            <a:pPr lvl="0"/>
            <a:r>
              <a:rPr lang="ru-RU" sz="3400" dirty="0" smtClean="0"/>
              <a:t>результативность участия детей во всероссийских конкурсах – играх «Кенгуру», «Медвежонок», «Бульдог» и др.</a:t>
            </a:r>
          </a:p>
          <a:p>
            <a:pPr lvl="0"/>
            <a:r>
              <a:rPr lang="ru-RU" sz="3400" dirty="0" smtClean="0"/>
              <a:t>результативность участия детей в конкурсах, олимпиадах, по предмету</a:t>
            </a:r>
          </a:p>
          <a:p>
            <a:pPr lvl="0"/>
            <a:r>
              <a:rPr lang="ru-RU" sz="3400" dirty="0" smtClean="0"/>
              <a:t>наличие новой системы оценки образовательных достижений учащихся («</a:t>
            </a:r>
            <a:r>
              <a:rPr lang="ru-RU" sz="3400" dirty="0" err="1" smtClean="0"/>
              <a:t>Портфолио</a:t>
            </a:r>
            <a:r>
              <a:rPr lang="ru-RU" sz="3400" dirty="0" smtClean="0"/>
              <a:t> обучающегося»)</a:t>
            </a:r>
          </a:p>
          <a:p>
            <a:pPr>
              <a:buNone/>
            </a:pPr>
            <a:r>
              <a:rPr lang="ru-RU" sz="3400" b="1" dirty="0" smtClean="0"/>
              <a:t>3. Поддержка и развитие одаренных детей.</a:t>
            </a:r>
            <a:endParaRPr lang="ru-RU" sz="3400" dirty="0" smtClean="0"/>
          </a:p>
          <a:p>
            <a:pPr lvl="0"/>
            <a:r>
              <a:rPr lang="ru-RU" sz="3400" dirty="0" smtClean="0"/>
              <a:t>доля уч-ся вовлеченных в дела, направленные на выявление и развитие одаренности</a:t>
            </a:r>
          </a:p>
          <a:p>
            <a:pPr lvl="0"/>
            <a:r>
              <a:rPr lang="ru-RU" sz="3400" dirty="0" smtClean="0"/>
              <a:t>доля уч-ся, вовлеченных в научно – исследовательскую работу</a:t>
            </a:r>
          </a:p>
          <a:p>
            <a:pPr lvl="0"/>
            <a:r>
              <a:rPr lang="ru-RU" sz="3400" dirty="0" smtClean="0"/>
              <a:t>доля уч-ся, вовлеченных в мероприятия интеллектуального направления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C257-80E3-4F04-849B-43E9B2291F92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58326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b="1" dirty="0" smtClean="0"/>
              <a:t>4. Победители и призеры  в олимпиадах школьного, муниципального, регионального  и заключительного этапа Всероссийской олимпиады школьников.</a:t>
            </a:r>
            <a:endParaRPr lang="ru-RU" sz="4900" dirty="0" smtClean="0"/>
          </a:p>
          <a:p>
            <a:pPr lvl="0"/>
            <a:r>
              <a:rPr lang="ru-RU" sz="4900" dirty="0" smtClean="0"/>
              <a:t>Победители и призеры школьных олимпиад</a:t>
            </a:r>
          </a:p>
          <a:p>
            <a:pPr lvl="0"/>
            <a:r>
              <a:rPr lang="ru-RU" sz="4900" dirty="0" smtClean="0"/>
              <a:t>победители и призеры муниципального этапа олимпиад</a:t>
            </a:r>
          </a:p>
          <a:p>
            <a:pPr lvl="0"/>
            <a:r>
              <a:rPr lang="ru-RU" sz="4900" dirty="0" smtClean="0"/>
              <a:t>победители и призеры регионального этапа олимпиад</a:t>
            </a:r>
          </a:p>
          <a:p>
            <a:pPr lvl="0"/>
            <a:r>
              <a:rPr lang="ru-RU" sz="4900" dirty="0" smtClean="0"/>
              <a:t>победители и призеры заключительного этапа</a:t>
            </a:r>
          </a:p>
          <a:p>
            <a:pPr>
              <a:buNone/>
            </a:pPr>
            <a:r>
              <a:rPr lang="ru-RU" sz="4900" b="1" dirty="0" smtClean="0"/>
              <a:t>5. Создание условий для комплексной безопасности обучающихся</a:t>
            </a:r>
            <a:endParaRPr lang="ru-RU" sz="4900" dirty="0" smtClean="0"/>
          </a:p>
          <a:p>
            <a:pPr lvl="0"/>
            <a:r>
              <a:rPr lang="ru-RU" sz="4900" dirty="0" smtClean="0"/>
              <a:t>содержание в соответствии современными требованиями документов, по обеспечению безопасности</a:t>
            </a:r>
          </a:p>
          <a:p>
            <a:pPr lvl="0"/>
            <a:r>
              <a:rPr lang="ru-RU" sz="4900" dirty="0" err="1" smtClean="0"/>
              <a:t>сформированность</a:t>
            </a:r>
            <a:r>
              <a:rPr lang="ru-RU" sz="4900" dirty="0" smtClean="0"/>
              <a:t> умений по безопасности жизнедеятельности</a:t>
            </a:r>
          </a:p>
          <a:p>
            <a:pPr lvl="0"/>
            <a:r>
              <a:rPr lang="ru-RU" sz="4900" dirty="0" smtClean="0"/>
              <a:t>организация оздоровительных мероприятий для обучающихся</a:t>
            </a:r>
          </a:p>
          <a:p>
            <a:pPr lvl="0"/>
            <a:r>
              <a:rPr lang="ru-RU" sz="4900" dirty="0" smtClean="0"/>
              <a:t>охват горячим питанием</a:t>
            </a:r>
          </a:p>
          <a:p>
            <a:pPr>
              <a:buNone/>
            </a:pPr>
            <a:r>
              <a:rPr lang="ru-RU" sz="4900" b="1" dirty="0" smtClean="0"/>
              <a:t>6. Участие детей в воспитательной работе класса и школы</a:t>
            </a:r>
            <a:endParaRPr lang="ru-RU" sz="4900" dirty="0" smtClean="0"/>
          </a:p>
          <a:p>
            <a:pPr lvl="0"/>
            <a:r>
              <a:rPr lang="ru-RU" sz="4900" dirty="0" smtClean="0"/>
              <a:t>развитие детского самоуправления</a:t>
            </a:r>
          </a:p>
          <a:p>
            <a:pPr lvl="0"/>
            <a:r>
              <a:rPr lang="ru-RU" sz="4900" dirty="0" smtClean="0"/>
              <a:t>вовлечение учащихся в кружки и секции</a:t>
            </a:r>
          </a:p>
          <a:p>
            <a:pPr lvl="0"/>
            <a:r>
              <a:rPr lang="ru-RU" sz="4900" dirty="0" smtClean="0"/>
              <a:t>формирование у учащихся лидерских качеств</a:t>
            </a:r>
          </a:p>
          <a:p>
            <a:pPr lvl="0"/>
            <a:r>
              <a:rPr lang="ru-RU" sz="4900" dirty="0" smtClean="0"/>
              <a:t>организация профилактической работы</a:t>
            </a:r>
          </a:p>
          <a:p>
            <a:pPr lvl="0"/>
            <a:r>
              <a:rPr lang="ru-RU" sz="4900" dirty="0" smtClean="0"/>
              <a:t>организация диагностики «Воспитанность и </a:t>
            </a:r>
            <a:r>
              <a:rPr lang="ru-RU" sz="4900" dirty="0" err="1" smtClean="0"/>
              <a:t>воспитуемость</a:t>
            </a:r>
            <a:r>
              <a:rPr lang="ru-RU" sz="4900" dirty="0" smtClean="0"/>
              <a:t>»</a:t>
            </a:r>
          </a:p>
          <a:p>
            <a:pPr lvl="0"/>
            <a:r>
              <a:rPr lang="ru-RU" sz="4900" dirty="0" smtClean="0"/>
              <a:t>участие родителей в </a:t>
            </a:r>
            <a:r>
              <a:rPr lang="ru-RU" sz="4900" dirty="0" err="1" smtClean="0"/>
              <a:t>общеклассных</a:t>
            </a:r>
            <a:r>
              <a:rPr lang="ru-RU" sz="4900" dirty="0" smtClean="0"/>
              <a:t> и общешкольных родительских собраниях</a:t>
            </a:r>
          </a:p>
          <a:p>
            <a:pPr lvl="0"/>
            <a:r>
              <a:rPr lang="ru-RU" sz="4900" dirty="0" smtClean="0"/>
              <a:t>участие детей в концертах для родителей, педагогов, ветеранов (традиция школы)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159D-BDFC-4F19-8F51-FDF846751BA4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7. Использование современных образовательных технологий</a:t>
            </a:r>
            <a:endParaRPr lang="ru-RU" sz="1600" dirty="0" smtClean="0"/>
          </a:p>
          <a:p>
            <a:pPr lvl="0"/>
            <a:r>
              <a:rPr lang="ru-RU" sz="1600" dirty="0" smtClean="0"/>
              <a:t>использование проектных и исследовательских технологий, др. развивающих образовательных технологий</a:t>
            </a:r>
          </a:p>
          <a:p>
            <a:pPr lvl="0"/>
            <a:r>
              <a:rPr lang="ru-RU" sz="1600" dirty="0" smtClean="0"/>
              <a:t>количество используемых учебных программ, УМК, построенных в рамках определенной технологии</a:t>
            </a:r>
          </a:p>
          <a:p>
            <a:pPr>
              <a:buNone/>
            </a:pPr>
            <a:r>
              <a:rPr lang="ru-RU" sz="1600" b="1" dirty="0" smtClean="0"/>
              <a:t>8. Обобщение опыта (</a:t>
            </a:r>
            <a:r>
              <a:rPr lang="ru-RU" sz="1600" dirty="0" smtClean="0"/>
              <a:t>муниципальный, региональный и всероссийский уровни)</a:t>
            </a:r>
          </a:p>
          <a:p>
            <a:pPr lvl="0"/>
            <a:r>
              <a:rPr lang="ru-RU" sz="1600" dirty="0" smtClean="0"/>
              <a:t>выступление на методических объединениях школы, города, области</a:t>
            </a:r>
          </a:p>
          <a:p>
            <a:pPr lvl="0"/>
            <a:r>
              <a:rPr lang="ru-RU" sz="1600" dirty="0" smtClean="0"/>
              <a:t>выступление на научно – практической конференции школы, города, области</a:t>
            </a:r>
          </a:p>
          <a:p>
            <a:pPr lvl="0"/>
            <a:r>
              <a:rPr lang="ru-RU" sz="1600" dirty="0" smtClean="0"/>
              <a:t>выступление на педагогических советах</a:t>
            </a:r>
          </a:p>
          <a:p>
            <a:pPr lvl="0"/>
            <a:r>
              <a:rPr lang="ru-RU" sz="1600" dirty="0" smtClean="0"/>
              <a:t>участие в муниципальных, региональных, всероссийских конкурсах.</a:t>
            </a:r>
          </a:p>
          <a:p>
            <a:pPr lvl="0"/>
            <a:r>
              <a:rPr lang="ru-RU" sz="1600" dirty="0" smtClean="0"/>
              <a:t>в составе жюри</a:t>
            </a:r>
          </a:p>
          <a:p>
            <a:pPr lvl="0"/>
            <a:r>
              <a:rPr lang="ru-RU" sz="1600" dirty="0" smtClean="0"/>
              <a:t>в составе группы поддержки</a:t>
            </a:r>
          </a:p>
          <a:p>
            <a:pPr lvl="0"/>
            <a:r>
              <a:rPr lang="ru-RU" sz="1600" dirty="0" smtClean="0"/>
              <a:t>в составе финалистов</a:t>
            </a:r>
          </a:p>
          <a:p>
            <a:pPr lvl="0"/>
            <a:r>
              <a:rPr lang="ru-RU" sz="1600" dirty="0" smtClean="0"/>
              <a:t>мастер – классы</a:t>
            </a:r>
          </a:p>
          <a:p>
            <a:pPr lvl="0"/>
            <a:r>
              <a:rPr lang="ru-RU" sz="1600" dirty="0" smtClean="0"/>
              <a:t>конкурс профессионального мастерства</a:t>
            </a:r>
          </a:p>
          <a:p>
            <a:pPr>
              <a:buNone/>
            </a:pPr>
            <a:r>
              <a:rPr lang="ru-RU" sz="1600" b="1" dirty="0" smtClean="0"/>
              <a:t>9. Профессиональная компетентность</a:t>
            </a:r>
            <a:endParaRPr lang="ru-RU" sz="1600" dirty="0" smtClean="0"/>
          </a:p>
          <a:p>
            <a:pPr lvl="0"/>
            <a:r>
              <a:rPr lang="ru-RU" sz="1600" dirty="0" smtClean="0"/>
              <a:t>курсы повышения квалификации</a:t>
            </a:r>
          </a:p>
          <a:p>
            <a:pPr lvl="0"/>
            <a:r>
              <a:rPr lang="ru-RU" sz="1600" dirty="0" smtClean="0"/>
              <a:t>категория, разряд</a:t>
            </a:r>
          </a:p>
          <a:p>
            <a:pPr lvl="0"/>
            <a:r>
              <a:rPr lang="ru-RU" sz="1600" dirty="0" smtClean="0"/>
              <a:t>участие в приоритетном национальном проекте</a:t>
            </a:r>
          </a:p>
          <a:p>
            <a:pPr lvl="0"/>
            <a:r>
              <a:rPr lang="ru-RU" sz="1600" dirty="0" smtClean="0"/>
              <a:t>наличие методических рекомендаций, программ</a:t>
            </a:r>
          </a:p>
          <a:p>
            <a:pPr lvl="0"/>
            <a:r>
              <a:rPr lang="ru-RU" sz="1600" dirty="0" smtClean="0"/>
              <a:t>наличие печатных изданий (где, тема)</a:t>
            </a:r>
          </a:p>
          <a:p>
            <a:pPr lvl="0"/>
            <a:r>
              <a:rPr lang="ru-RU" sz="1600" dirty="0" smtClean="0"/>
              <a:t>участие в проектах реализации целевых программ развития школы, инновационной деятельности школы.</a:t>
            </a:r>
          </a:p>
          <a:p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60D0-2827-4C76-BBCF-8926A1154BD6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87025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основании видов мониторинга, которые совпадают с теми компетенциями,  которые заложены в профессиональный стандарт педагога  в образовательном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учреждении разработано Положение  об оплате труда работников муниципального общеобразовательного бюджетного учреждения «Средняя общеобразовательная школа № 6 с углубленным изучением отдельных предметов» г. Всеволожска, </a:t>
            </a:r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одним из пунктов которого являются  виды, размеры и порядок установления стимулирующих выплат, а также о выплатах стимулирующего характера, устанавливаемые на отчетный период каждого года.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Данное Положение принято на собрании трудового коллектива ОУ , рассмотрено Управляющим советом и размещено на сайте ОУ.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366A-8446-49AD-A4EC-38010EA93096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8864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Все критерии, заложенные в мониторинг деятельности педагога ОУ являются  гибкими. 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Например, </a:t>
            </a:r>
            <a:r>
              <a:rPr lang="ru-RU" sz="2800" u="sng" dirty="0" smtClean="0">
                <a:solidFill>
                  <a:schemeClr val="bg1"/>
                </a:solidFill>
              </a:rPr>
              <a:t>владение и использование ИКТ – вопрос перестал быть актуальным для нас,  так как в образовательном учреждении 100% педагогов владеют  информационно-коммуникативными технологиями и используют их в организации  образовательного процесса и внеурочной деятельности.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Этому способствовало организация курсов, семинаров, практикумов на базе школы  с использованием ресурсов ЛОИРО, собственных ресурсов и дистанционного обучения  через интернет-ресурсы.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5F2C3-3886-404A-A745-6ACF54A302A8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одаренными учащимися.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школе разработана и реализуется программа «Одаренные дети», согласованная с Управляющим советом школы;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создан Банк данных одарённых детей в соответствии с разными видами детской одарённости и уровнями их достижений;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Методические объединения ОУ имеют индивидуальную траекторию работы с одаренными детьми;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Ежегодно проводятся школьные туры Всероссийской олимпиады школьников: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В 2014-2015 учебном году: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численность участников Всероссийской олимпиады школьников: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на школьном этапе – 497;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на муниципальном этапе - 97;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на региональном этапе – 5;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общее количество выросло в 1,7 раза;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школе:   4 победителя Муниципальных олимпиад, 48 призёров Муниципальных олимпиад, 3 призёра Региональных олимпиад школьников;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2014 г. – победитель заключительного этапа Всероссийской олимпиады  по литературе – Лазарева Валерия, ныне студентка СПбГУ, факультета журналистики.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DC54-6C40-4564-87C8-D40464FBAEEA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052736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Школа тесно сотрудничает с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Государственным бюджетным образовательным  учреждением  дополнительного образования детей «Ленинградский областной центр развития творчества одаренных детей и юношества «Интеллект»;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Школа работает с высшими учебными заведениями г. Санкт-Петербурга: Технический университет (Технологический институт) – малый факультет;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2015 г. начинаем сотрудничество Национальным  минерально-сырьевым  университетом «Горный».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Тесная работа с высшими учебными заведениями  позволяет из года в год учащимся школы участвовать и побеждать различных олимпиадах ВУЗов, поступать в  высшие учебные заведения на бюджетной основе.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2015 г. 76% выпускников ОУ поступили на бюджет.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Организована и реализуется исследовательская и проектная деятельность обучающихся, что позволяет обучающимся школы ежегодно принимать участие во Всероссийской конференции по химии, организуемой СПбГУ и Всероссийским химическим обществом Д.И. Менделеева. Работы обучающихся публикуются в научных сборниках СПбГУ.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96A-1F27-4F5E-8EAB-FC917CFCDE32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Обеспечить необходимую подготовку педагога для получения высоких результатов его труда.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 fontScale="40000" lnSpcReduction="20000"/>
          </a:bodyPr>
          <a:lstStyle/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ОУ постоянно работают над повышением квалификации педагогов и самообразованием:</a:t>
            </a:r>
          </a:p>
          <a:p>
            <a:pPr>
              <a:buFont typeface="Wingdings" pitchFamily="2" charset="2"/>
              <a:buChar char="Ø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течении 2014-15 учебного года учителя 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начальной  школы- 8 (57% ) 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учителя основной школы -32( 69% )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управленческие кадры -5(50%)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прошли курсовую подготовку на базе ГАОУ ДПО  «ЛОИРО»: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-по проблемам профильного обучения,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 реализации программ  использования ИКТ, 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-реализации новых ФГОС, 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-итоговой аттестации по предметам ГИА и ЕГЭ.</a:t>
            </a:r>
          </a:p>
          <a:p>
            <a:pPr>
              <a:buFont typeface="Wingdings" pitchFamily="2" charset="2"/>
              <a:buChar char="Ø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Организованы постоянно действующие семинары и консультации, КПК по вопросам, связанных с использованием ИКТ, семинар «Технологии проектной и исследовательской деятельности в рамках введения ФГОС» используя ресурсы ОУ и привлекая специалистов ГАОУ ДПО «ЛОИРО».</a:t>
            </a:r>
          </a:p>
          <a:p>
            <a:pPr>
              <a:buFont typeface="Wingdings" pitchFamily="2" charset="2"/>
              <a:buChar char="Ø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Учителя постоянно проходят  дистанционные КПК как на базе ГАОУ ДПО «ЛОИРО», так и в других организациях, используя интернет ресурсы.</a:t>
            </a:r>
          </a:p>
          <a:p>
            <a:pPr>
              <a:buFont typeface="Wingdings" pitchFamily="2" charset="2"/>
              <a:buChar char="Ø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ОУ используется персофицированная  модель  повышения квалификации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B1B7-6B82-46CD-A988-C73BE688A341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ПОВЫШЕНИЕ КАЧЕСТВА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Цель профессионального стандарта педагога — повышение качества его работы, повышение качества образования</a:t>
            </a:r>
          </a:p>
          <a:p>
            <a:pPr>
              <a:buNone/>
            </a:pPr>
            <a:r>
              <a:rPr lang="ru-RU" sz="2400" b="1" dirty="0" smtClean="0"/>
              <a:t>На протяжении последних лет по итогам года школа показывает высокое качество </a:t>
            </a:r>
            <a:r>
              <a:rPr lang="ru-RU" sz="2400" b="1" dirty="0" err="1" smtClean="0"/>
              <a:t>обученности</a:t>
            </a:r>
            <a:r>
              <a:rPr lang="ru-RU" sz="2400" b="1" dirty="0" smtClean="0"/>
              <a:t>, высокие результаты ГИА, внешнего аудита (районные КПИ, </a:t>
            </a:r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работы обучающихся 4 классов, 7 классов, 10б класса).</a:t>
            </a:r>
          </a:p>
          <a:p>
            <a:pPr>
              <a:buNone/>
            </a:pPr>
            <a:r>
              <a:rPr lang="ru-RU" sz="2400" b="1" dirty="0" smtClean="0"/>
              <a:t>Так, в 2014-2015 учебном году качество </a:t>
            </a:r>
            <a:r>
              <a:rPr lang="ru-RU" sz="2400" b="1" dirty="0" err="1" smtClean="0"/>
              <a:t>обученности</a:t>
            </a:r>
            <a:r>
              <a:rPr lang="ru-RU" sz="2400" b="1" dirty="0" smtClean="0"/>
              <a:t> составило 56%.</a:t>
            </a:r>
          </a:p>
          <a:p>
            <a:pPr>
              <a:buNone/>
            </a:pPr>
            <a:r>
              <a:rPr lang="ru-RU" sz="2400" b="1" dirty="0" smtClean="0"/>
              <a:t> Все это стало возможным благодаря совместным действиям администрации школы, Управляющего совета, родителей и обучающихся.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50BE8-BFEE-4ABB-9C2D-F74C5C1AD3BE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Законе Российской Федерации "Об образовании" в качестве одного из принципов государственной политики в области образования </a:t>
            </a:r>
            <a:r>
              <a:rPr lang="ru-RU" u="sng" dirty="0" smtClean="0"/>
              <a:t>определен государственно-общественный характер управления образованием</a:t>
            </a:r>
            <a:r>
              <a:rPr lang="ru-RU" dirty="0" smtClean="0"/>
              <a:t>, который предусматривает право участия в управлении образовательным учреждением обучающихся, их родителей и работников образовательного учреждения.</a:t>
            </a:r>
          </a:p>
          <a:p>
            <a:pPr>
              <a:buNone/>
            </a:pP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http://diarigran.cat/wp-content/uploads/2013/08/degree-cap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6876256" y="188640"/>
            <a:ext cx="2071000" cy="1556792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74A-63BE-46E8-81DB-1B11A2C52E54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ПОВЫШЕНИЕ КАЧЕСТВА ОБРАЗОВАНИЯ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Внедрение, использование новых методов, методик, средств, технологий в образовательном процессе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Разработка авторских программ, курсов, методик, технологий, проектов, методической продукции: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над созданием и внедрением таких программ как: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«Основы проектной деятельности -5-8 класс в рамках введения ФГОС ООО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Заплывко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Е.Л., Кудашева С.А.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«Основы исследовательской и проектной деятельности» – 10б класс в рамках введения ФГОС СОО. – Кудашева С.А.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Проведение учебных занятий в инновационных формах.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Проведение мастер – классов.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1CCE-8F14-4538-8E2B-8859B7F69779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Организована работа по формированию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педагогов, публичная презентация результатов педагогической деятельности учителя – ежегодная научно-практическая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конференцая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педагогов ОУ, проводимая в апреле каждого учебного года.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Создана аттестационная комиссия на соответствие занимаемой должности на основании Положения об аттестации педагогов на соответствие занимаемой должности;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 школы постоянно проходят аттестацию на 1-ую и высшую квалификационную категории :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2014-15 учебный год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высшая квалификационная категория-6 учителей;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квалификационная категория – 1учитель,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соответствие должности – 5 учителей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3C15-73EE-4EBD-BB42-D58299821E65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452596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Школа работает в режиме региональной экспериментальной  площадки по    введению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ФГОС ООО  с 2011 года: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ФГОС ООО в школе на сегодняшний день обучается 9 классов: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5-ые классы в штатном режиме – 4 класса;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6-ые класса - 2 класса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7-ые классы – 2 класса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классы – 1 класс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 5 классов работают  в экспериментальном режиме.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ФГОС СОО с 2013 года: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 сентября 2015 года по ФГОС СОО обучается 10б класс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естественно-научного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профиля – физико-химическое направление – 30 обучающихся.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 октября 2015 г. обучающиеся выполняли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работу (29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об-ся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– 69% показали базовый уровень, 31 % - высокий уровень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 области- не достигли базовый уровень – 5,5%, базовый уровень – 81%, высокий уровень – 13,5%)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1287-91A0-4AD8-8BF2-268CF0D3E287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в условиях реализации программ инклюзивного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Создана и реализуется программа и индивидуальные маршруты, направленные на детей и признающие, что все дети — индивидуумы с различными потребностями в обучении, в которых разработаны подходы к преподаванию и обучению, более гибкие для удовлетворения различных потребностей в обучении.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Преподавание русского языка учащимся, для которых он не является родным.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Хотя в ОУ мало обучающихся, для которых русский язык не является родным языком, разработаны программы по работе с данной категорией обучающихся. Учителями начальной школы разработаны маршруты индивидуального сопровождения таких обучающихся.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учащимися, имеющими проблемы в развитии.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школе создана и работает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комиссия, которая работает в тесном контакте с районной ПМПК;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и социальная службы ОУ работают в тесном контакте с учителями, родителями.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0451-40EF-4926-BF36-EF0FC0AD6917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Управляющим советом ОУ скорректирована работа совета профилактики;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Тесное взаимодействие с инспектором КДН, всех служб школы по работе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девиантными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зависимыми, социально запущенными и социально уязвимыми учащимися, имеющими серьезные отклонения в поведении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ED73-84E4-4056-93D1-6A0ED0AB1776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Активная работа проводится Советом профилактики правонарушений ОУ: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регулярные профилактические беседы с представителями Комиссии по делам несовершеннолетних – ежемесячно по совместному плану работы с ОДН и ЗП;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на конец 2014-2015 учебного года были поставлены в КДН и ЗП – «2» обучающихся, число на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внутришкольном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учёте – 9 (0,9%) обучающихся за этот учебный год;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регулярно проводятся Дни правовых знаний, где пропаганда правовой грамотности, практические примеры  позволяют каждому подростку осознанно представлять важность своих правовых норм, наряду с гражданскими обязанностями.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8DAF-9D9D-4F6C-81EA-E695B1E88F34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Компетенции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Предметно-методологическая компетенция</a:t>
            </a:r>
            <a:endParaRPr lang="ru-RU" dirty="0" smtClean="0"/>
          </a:p>
          <a:p>
            <a:r>
              <a:rPr lang="ru-RU" b="1" dirty="0" smtClean="0"/>
              <a:t>Психолого-педагогическая компетенция</a:t>
            </a:r>
            <a:endParaRPr lang="ru-RU" dirty="0" smtClean="0"/>
          </a:p>
          <a:p>
            <a:r>
              <a:rPr lang="ru-RU" b="1" dirty="0" smtClean="0"/>
              <a:t>Коммуникативная компетенция</a:t>
            </a:r>
          </a:p>
          <a:p>
            <a:r>
              <a:rPr lang="ru-RU" b="1" dirty="0" smtClean="0"/>
              <a:t>Компетенция в области </a:t>
            </a:r>
            <a:r>
              <a:rPr lang="ru-RU" b="1" dirty="0" err="1" smtClean="0"/>
              <a:t>валеологии</a:t>
            </a:r>
            <a:r>
              <a:rPr lang="ru-RU" b="1" dirty="0" smtClean="0"/>
              <a:t>  образовательного процесса</a:t>
            </a:r>
          </a:p>
          <a:p>
            <a:r>
              <a:rPr lang="ru-RU" b="1" dirty="0" smtClean="0"/>
              <a:t>Компетенция  в области управления качеством собственной профессиональной деятельности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i="1" dirty="0" smtClean="0"/>
              <a:t>         - управление системой «учитель-ученик»</a:t>
            </a:r>
            <a:endParaRPr lang="ru-RU" dirty="0" smtClean="0"/>
          </a:p>
          <a:p>
            <a:r>
              <a:rPr lang="ru-RU" b="1" dirty="0" smtClean="0"/>
              <a:t>Компетенция  в области управления качеством собственной профессиональной деятельности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i="1" dirty="0" smtClean="0"/>
              <a:t>     -управление трансляцией собственного опыта</a:t>
            </a:r>
          </a:p>
          <a:p>
            <a:pPr>
              <a:buNone/>
            </a:pPr>
            <a:r>
              <a:rPr lang="ru-RU" b="1" i="1" dirty="0" smtClean="0"/>
              <a:t>     -управление исследовательской деятельностью</a:t>
            </a:r>
          </a:p>
          <a:p>
            <a:pPr>
              <a:buNone/>
            </a:pPr>
            <a:r>
              <a:rPr lang="ru-RU" b="1" i="1" dirty="0" smtClean="0"/>
              <a:t>     -управление ростом собственной компетентности</a:t>
            </a:r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E216-B3DD-4110-B942-1D49EB8E2331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Как в ОУ ввести профессиональный стандарт педагога? – рекомендации по подготовке и введению профессионального стандарта педагога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ОУ в феврале 2015 года прошел педагогический совет «Профессиональный стандарт педагога».</a:t>
            </a:r>
          </a:p>
          <a:p>
            <a:r>
              <a:rPr lang="ru-RU" dirty="0" smtClean="0"/>
              <a:t>Сентябрь 2015 г. вводный мониторинг профессиональной деятельности педагога.</a:t>
            </a:r>
          </a:p>
          <a:p>
            <a:r>
              <a:rPr lang="ru-RU" dirty="0" smtClean="0"/>
              <a:t>В октябре 2015 г. под руководством научного руководителя школы кандидата педагогических наук, советника руководителя ЛОИРО Кошкиной В.С., прошел круглый стол «Государственно-общественное управление и профессиональный стандарт педагога»</a:t>
            </a:r>
          </a:p>
          <a:p>
            <a:r>
              <a:rPr lang="ru-RU" dirty="0" smtClean="0"/>
              <a:t>Создана дорожная карта по введению стандарта.</a:t>
            </a:r>
          </a:p>
          <a:p>
            <a:r>
              <a:rPr lang="ru-RU" dirty="0" smtClean="0"/>
              <a:t>На методических объединениях ОУ постоянно обсуждаются вопросы, связанные с компетенциями педагога, заложенными в профессиональный стандарт.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1B9E-EC8B-4FAC-8CA5-03A25E1AA26C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ГОУ ОУ – основа формирования ОТКРЫТОЙ ШКОЛЫ, основанной на</a:t>
            </a:r>
          </a:p>
          <a:p>
            <a:pPr algn="ctr"/>
            <a:r>
              <a:rPr lang="ru-RU" dirty="0" smtClean="0"/>
              <a:t>КОМФОРТНОСТИ</a:t>
            </a:r>
          </a:p>
          <a:p>
            <a:pPr algn="ctr"/>
            <a:r>
              <a:rPr lang="ru-RU" dirty="0" smtClean="0"/>
              <a:t>СТАБИЛЬНОСТИ</a:t>
            </a:r>
          </a:p>
          <a:p>
            <a:pPr algn="ctr"/>
            <a:r>
              <a:rPr lang="ru-RU" dirty="0" smtClean="0"/>
              <a:t>ПРЕДСКАЗУЕМОСТИ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1DB8-DAB2-4BDC-9C2C-72F66EBADBAE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государственно-общественного управления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7544" y="1340768"/>
            <a:ext cx="273630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Учредитель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84168" y="1340768"/>
            <a:ext cx="273630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Управляющий совет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39552" y="2420888"/>
            <a:ext cx="25922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Директор и администрация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635896" y="2492896"/>
            <a:ext cx="230425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Общешкольная конференция</a:t>
            </a:r>
            <a:endParaRPr lang="ru-RU" sz="1600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1619672" y="1988840"/>
            <a:ext cx="4846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7236296" y="2060848"/>
            <a:ext cx="484632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228184" y="2564904"/>
            <a:ext cx="273630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Родительский комитет ОУ</a:t>
            </a:r>
            <a:endParaRPr lang="ru-RU" dirty="0"/>
          </a:p>
        </p:txBody>
      </p:sp>
      <p:sp>
        <p:nvSpPr>
          <p:cNvPr id="16" name="Стрелка вверх 15"/>
          <p:cNvSpPr/>
          <p:nvPr/>
        </p:nvSpPr>
        <p:spPr>
          <a:xfrm>
            <a:off x="1619672" y="3212976"/>
            <a:ext cx="4846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932040" y="5373216"/>
            <a:ext cx="194421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755576" y="3717032"/>
            <a:ext cx="273630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Педагогический совет</a:t>
            </a:r>
            <a:endParaRPr lang="ru-RU" dirty="0"/>
          </a:p>
        </p:txBody>
      </p:sp>
      <p:sp>
        <p:nvSpPr>
          <p:cNvPr id="33" name="Стрелка влево 32"/>
          <p:cNvSpPr/>
          <p:nvPr/>
        </p:nvSpPr>
        <p:spPr>
          <a:xfrm>
            <a:off x="2483768" y="5517232"/>
            <a:ext cx="36004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6876256" y="5517232"/>
            <a:ext cx="3303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716016" y="573325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8" idx="0"/>
          </p:cNvCxnSpPr>
          <p:nvPr/>
        </p:nvCxnSpPr>
        <p:spPr>
          <a:xfrm>
            <a:off x="5004048" y="3212976"/>
            <a:ext cx="90010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Минус 43"/>
          <p:cNvSpPr/>
          <p:nvPr/>
        </p:nvSpPr>
        <p:spPr>
          <a:xfrm>
            <a:off x="3275856" y="1556792"/>
            <a:ext cx="91440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Минус 44"/>
          <p:cNvSpPr/>
          <p:nvPr/>
        </p:nvSpPr>
        <p:spPr>
          <a:xfrm>
            <a:off x="4211960" y="1556792"/>
            <a:ext cx="91440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Минус 45"/>
          <p:cNvSpPr/>
          <p:nvPr/>
        </p:nvSpPr>
        <p:spPr>
          <a:xfrm>
            <a:off x="5076056" y="1556792"/>
            <a:ext cx="91440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верх 50"/>
          <p:cNvSpPr/>
          <p:nvPr/>
        </p:nvSpPr>
        <p:spPr>
          <a:xfrm rot="1891183">
            <a:off x="1210515" y="4400920"/>
            <a:ext cx="484632" cy="9526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843808" y="5373216"/>
            <a:ext cx="18002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Учителя</a:t>
            </a:r>
            <a:endParaRPr lang="ru-RU" dirty="0"/>
          </a:p>
        </p:txBody>
      </p:sp>
      <p:sp>
        <p:nvSpPr>
          <p:cNvPr id="53" name="Минус 52"/>
          <p:cNvSpPr/>
          <p:nvPr/>
        </p:nvSpPr>
        <p:spPr>
          <a:xfrm rot="21439668">
            <a:off x="3207211" y="2787834"/>
            <a:ext cx="299803" cy="1512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Минус 53"/>
          <p:cNvSpPr/>
          <p:nvPr/>
        </p:nvSpPr>
        <p:spPr>
          <a:xfrm rot="21439668">
            <a:off x="5943514" y="2859842"/>
            <a:ext cx="299803" cy="1512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>
            <a:stCxn id="9" idx="7"/>
          </p:cNvCxnSpPr>
          <p:nvPr/>
        </p:nvCxnSpPr>
        <p:spPr>
          <a:xfrm flipV="1">
            <a:off x="2752208" y="1844824"/>
            <a:ext cx="3403968" cy="681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трелка вверх 61"/>
          <p:cNvSpPr/>
          <p:nvPr/>
        </p:nvSpPr>
        <p:spPr>
          <a:xfrm rot="20819571">
            <a:off x="7975674" y="3308422"/>
            <a:ext cx="484632" cy="21643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164288" y="5373216"/>
            <a:ext cx="187220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Родительский комитет класса</a:t>
            </a:r>
            <a:endParaRPr lang="ru-RU" sz="1200" dirty="0"/>
          </a:p>
        </p:txBody>
      </p:sp>
      <p:sp>
        <p:nvSpPr>
          <p:cNvPr id="21" name="Овал 20"/>
          <p:cNvSpPr/>
          <p:nvPr/>
        </p:nvSpPr>
        <p:spPr>
          <a:xfrm>
            <a:off x="323528" y="5157192"/>
            <a:ext cx="222386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Методический совет</a:t>
            </a:r>
          </a:p>
          <a:p>
            <a:pPr algn="ctr"/>
            <a:r>
              <a:rPr lang="ru-RU" sz="1400" dirty="0" smtClean="0"/>
              <a:t>Методические объединения</a:t>
            </a:r>
            <a:endParaRPr lang="ru-RU" sz="1400" dirty="0"/>
          </a:p>
        </p:txBody>
      </p:sp>
      <p:cxnSp>
        <p:nvCxnSpPr>
          <p:cNvPr id="64" name="Прямая соединительная линия 63"/>
          <p:cNvCxnSpPr>
            <a:stCxn id="10" idx="7"/>
            <a:endCxn id="5" idx="3"/>
          </p:cNvCxnSpPr>
          <p:nvPr/>
        </p:nvCxnSpPr>
        <p:spPr>
          <a:xfrm flipV="1">
            <a:off x="5602701" y="1955395"/>
            <a:ext cx="882190" cy="642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4" idx="5"/>
            <a:endCxn id="10" idx="1"/>
          </p:cNvCxnSpPr>
          <p:nvPr/>
        </p:nvCxnSpPr>
        <p:spPr>
          <a:xfrm>
            <a:off x="2803125" y="1955395"/>
            <a:ext cx="1170222" cy="642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331640" y="206084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403648" y="314096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19" idx="4"/>
          </p:cNvCxnSpPr>
          <p:nvPr/>
        </p:nvCxnSpPr>
        <p:spPr>
          <a:xfrm flipH="1">
            <a:off x="1979712" y="4437112"/>
            <a:ext cx="1440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19" idx="5"/>
            <a:endCxn id="22" idx="0"/>
          </p:cNvCxnSpPr>
          <p:nvPr/>
        </p:nvCxnSpPr>
        <p:spPr>
          <a:xfrm>
            <a:off x="3091157" y="4331659"/>
            <a:ext cx="652751" cy="1041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hape 77"/>
          <p:cNvCxnSpPr>
            <a:stCxn id="21" idx="5"/>
            <a:endCxn id="22" idx="4"/>
          </p:cNvCxnSpPr>
          <p:nvPr/>
        </p:nvCxnSpPr>
        <p:spPr>
          <a:xfrm rot="16200000" flipH="1">
            <a:off x="2981002" y="5258382"/>
            <a:ext cx="3618" cy="1522194"/>
          </a:xfrm>
          <a:prstGeom prst="curvedConnector3">
            <a:avLst>
              <a:gd name="adj1" fmla="val 103989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кругленная соединительная линия 79"/>
          <p:cNvCxnSpPr>
            <a:stCxn id="18" idx="4"/>
            <a:endCxn id="23" idx="3"/>
          </p:cNvCxnSpPr>
          <p:nvPr/>
        </p:nvCxnSpPr>
        <p:spPr>
          <a:xfrm rot="5400000" flipH="1" flipV="1">
            <a:off x="6623853" y="5206674"/>
            <a:ext cx="94908" cy="1534319"/>
          </a:xfrm>
          <a:prstGeom prst="curvedConnector3">
            <a:avLst>
              <a:gd name="adj1" fmla="val -2408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кругленная соединительная линия 85"/>
          <p:cNvCxnSpPr>
            <a:stCxn id="9" idx="5"/>
            <a:endCxn id="15" idx="4"/>
          </p:cNvCxnSpPr>
          <p:nvPr/>
        </p:nvCxnSpPr>
        <p:spPr>
          <a:xfrm rot="16200000" flipH="1">
            <a:off x="5049538" y="738185"/>
            <a:ext cx="249469" cy="4844128"/>
          </a:xfrm>
          <a:prstGeom prst="curvedConnector3">
            <a:avLst>
              <a:gd name="adj1" fmla="val 1916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hape 87"/>
          <p:cNvCxnSpPr>
            <a:endCxn id="23" idx="0"/>
          </p:cNvCxnSpPr>
          <p:nvPr/>
        </p:nvCxnSpPr>
        <p:spPr>
          <a:xfrm>
            <a:off x="2195736" y="3140968"/>
            <a:ext cx="5904656" cy="2232248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Скругленная соединительная линия 91"/>
          <p:cNvCxnSpPr>
            <a:endCxn id="22" idx="7"/>
          </p:cNvCxnSpPr>
          <p:nvPr/>
        </p:nvCxnSpPr>
        <p:spPr>
          <a:xfrm rot="16200000" flipH="1">
            <a:off x="2124477" y="3212226"/>
            <a:ext cx="2327156" cy="2184639"/>
          </a:xfrm>
          <a:prstGeom prst="curvedConnector3">
            <a:avLst>
              <a:gd name="adj1" fmla="val 131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Скругленная соединительная линия 95"/>
          <p:cNvCxnSpPr>
            <a:stCxn id="9" idx="5"/>
            <a:endCxn id="18" idx="1"/>
          </p:cNvCxnSpPr>
          <p:nvPr/>
        </p:nvCxnSpPr>
        <p:spPr>
          <a:xfrm rot="16200000" flipH="1">
            <a:off x="2768182" y="3019541"/>
            <a:ext cx="2432609" cy="2464556"/>
          </a:xfrm>
          <a:prstGeom prst="curvedConnector3">
            <a:avLst>
              <a:gd name="adj1" fmla="val 24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Скругленная соединительная линия 98"/>
          <p:cNvCxnSpPr>
            <a:stCxn id="18" idx="7"/>
            <a:endCxn id="15" idx="4"/>
          </p:cNvCxnSpPr>
          <p:nvPr/>
        </p:nvCxnSpPr>
        <p:spPr>
          <a:xfrm rot="5400000" flipH="1" flipV="1">
            <a:off x="6002364" y="3874152"/>
            <a:ext cx="2183140" cy="1004804"/>
          </a:xfrm>
          <a:prstGeom prst="curvedConnector3">
            <a:avLst>
              <a:gd name="adj1" fmla="val 746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hape 102"/>
          <p:cNvCxnSpPr>
            <a:stCxn id="19" idx="6"/>
            <a:endCxn id="15" idx="3"/>
          </p:cNvCxnSpPr>
          <p:nvPr/>
        </p:nvCxnSpPr>
        <p:spPr>
          <a:xfrm flipV="1">
            <a:off x="3491880" y="3179531"/>
            <a:ext cx="3137027" cy="897541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кругленная соединительная линия 104"/>
          <p:cNvCxnSpPr>
            <a:stCxn id="22" idx="4"/>
            <a:endCxn id="18" idx="4"/>
          </p:cNvCxnSpPr>
          <p:nvPr/>
        </p:nvCxnSpPr>
        <p:spPr>
          <a:xfrm rot="16200000" flipH="1">
            <a:off x="4824028" y="4941168"/>
            <a:ext cx="12700" cy="2160240"/>
          </a:xfrm>
          <a:prstGeom prst="curved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кругленная соединительная линия 107"/>
          <p:cNvCxnSpPr/>
          <p:nvPr/>
        </p:nvCxnSpPr>
        <p:spPr>
          <a:xfrm rot="16200000" flipH="1">
            <a:off x="6804248" y="4005064"/>
            <a:ext cx="2088232" cy="504056"/>
          </a:xfrm>
          <a:prstGeom prst="curvedConnector3">
            <a:avLst>
              <a:gd name="adj1" fmla="val 463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Скругленная соединительная линия 110"/>
          <p:cNvCxnSpPr/>
          <p:nvPr/>
        </p:nvCxnSpPr>
        <p:spPr>
          <a:xfrm rot="5400000">
            <a:off x="4377597" y="3335371"/>
            <a:ext cx="3417821" cy="580743"/>
          </a:xfrm>
          <a:prstGeom prst="curvedConnector3">
            <a:avLst>
              <a:gd name="adj1" fmla="val 325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кругленная соединительная линия 119"/>
          <p:cNvCxnSpPr>
            <a:stCxn id="5" idx="3"/>
            <a:endCxn id="22" idx="0"/>
          </p:cNvCxnSpPr>
          <p:nvPr/>
        </p:nvCxnSpPr>
        <p:spPr>
          <a:xfrm rot="5400000">
            <a:off x="3405490" y="2293814"/>
            <a:ext cx="3417821" cy="2740983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Скругленная соединительная линия 121"/>
          <p:cNvCxnSpPr>
            <a:stCxn id="10" idx="4"/>
            <a:endCxn id="22" idx="1"/>
          </p:cNvCxnSpPr>
          <p:nvPr/>
        </p:nvCxnSpPr>
        <p:spPr>
          <a:xfrm rot="5400000">
            <a:off x="2820159" y="3500259"/>
            <a:ext cx="2255148" cy="1680583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Дата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3D6B-86BD-4E4C-8C70-46887163EB34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8" name="Номер слайда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9" name="Нижний колонтитул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УПРАВЛЯЮЩИЙ СОВЕТ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u="sng" dirty="0" smtClean="0"/>
              <a:t>Ежегодно на Управляющем совете школы заслушиваются и обсуждаются вопросы, связанные непосредственно с деятельностью школы:</a:t>
            </a:r>
          </a:p>
          <a:p>
            <a:r>
              <a:rPr lang="ru-RU" dirty="0" smtClean="0"/>
              <a:t>Введение ФГОС ООО, СОО;</a:t>
            </a:r>
          </a:p>
          <a:p>
            <a:r>
              <a:rPr lang="ru-RU" dirty="0" smtClean="0"/>
              <a:t>Публичный доклад руководителя ОУ;</a:t>
            </a:r>
          </a:p>
          <a:p>
            <a:r>
              <a:rPr lang="ru-RU" dirty="0" smtClean="0"/>
              <a:t>Обсуждение профессионального стандарта педагога;</a:t>
            </a:r>
          </a:p>
          <a:p>
            <a:r>
              <a:rPr lang="ru-RU" dirty="0" smtClean="0"/>
              <a:t>Анализ качества подготовки и </a:t>
            </a:r>
            <a:r>
              <a:rPr lang="ru-RU" dirty="0" err="1" smtClean="0"/>
              <a:t>обученности</a:t>
            </a:r>
            <a:r>
              <a:rPr lang="ru-RU" dirty="0" smtClean="0"/>
              <a:t> обучающихся ОУ.;</a:t>
            </a:r>
          </a:p>
          <a:p>
            <a:r>
              <a:rPr lang="ru-RU" dirty="0" smtClean="0"/>
              <a:t> Взаимодействие школы и родительской общественности;</a:t>
            </a:r>
          </a:p>
          <a:p>
            <a:r>
              <a:rPr lang="ru-RU" dirty="0" smtClean="0"/>
              <a:t>Взаимодействие педагогов ОУ, обучающихся и родителей;</a:t>
            </a:r>
          </a:p>
          <a:p>
            <a:r>
              <a:rPr lang="ru-RU" dirty="0" smtClean="0"/>
              <a:t>Анализируются результаты как внутреннего, так и внешнего аудита;</a:t>
            </a:r>
          </a:p>
          <a:p>
            <a:r>
              <a:rPr lang="ru-RU" dirty="0" smtClean="0"/>
              <a:t>Анализируются результаты мониторинга удовлетворенности организацией образовательного процесса в ОУ родителей, обучающихся, педагогов.;</a:t>
            </a:r>
          </a:p>
          <a:p>
            <a:r>
              <a:rPr lang="ru-RU" dirty="0" smtClean="0"/>
              <a:t> Анализируются и рассматриваются вопросы, связанные с реализацией ООП НОО, ООП ООО (ФГОС), ООП ООО (БУП 2004), ООП СОО.</a:t>
            </a:r>
          </a:p>
          <a:p>
            <a:r>
              <a:rPr lang="ru-RU" dirty="0" smtClean="0"/>
              <a:t>Участие школы в исследовательской и проектной деятельности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0A5F-DDD9-429A-91C6-BD0051A91B6A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педагогов образовательного учреждения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Цель мониторинга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1.Эффективная реализация основных направлений комплексной программы модернизации образования. </a:t>
            </a:r>
          </a:p>
          <a:p>
            <a:r>
              <a:rPr lang="ru-RU" dirty="0" smtClean="0"/>
              <a:t>2. Построение эффективной системы мотивации педагогических работников МОБУ «СОЩШ №6», реализующих программы начального общего, основного общего, среднего общего образования. </a:t>
            </a:r>
          </a:p>
          <a:p>
            <a:r>
              <a:rPr lang="ru-RU" dirty="0" smtClean="0"/>
              <a:t>3. Повышение качества образования. </a:t>
            </a:r>
          </a:p>
          <a:p>
            <a:r>
              <a:rPr lang="ru-RU" dirty="0" smtClean="0"/>
              <a:t>4. Развитие творческой активности и профессиональной инициативы при выполнении поставленных задач. </a:t>
            </a:r>
          </a:p>
          <a:p>
            <a:r>
              <a:rPr lang="ru-RU" dirty="0" smtClean="0"/>
              <a:t>5. Совершенствование системы поощрения учителей при переходе к новой системе оплаты труда, распределении стимулирующей части оплаты труда. </a:t>
            </a:r>
          </a:p>
          <a:p>
            <a:r>
              <a:rPr lang="ru-RU" dirty="0" smtClean="0"/>
              <a:t>6. Определение приоритетности профессиональных качеств педагога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A987-5E63-4D33-B193-4807B78BCE98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Профессиональные качества педагога школы – сентябрь 2015 г.</a:t>
            </a:r>
            <a:br>
              <a:rPr lang="ru-RU" dirty="0" smtClean="0"/>
            </a:br>
            <a:r>
              <a:rPr lang="ru-RU" dirty="0" smtClean="0"/>
              <a:t>Опрошено 36 человек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3" y="1844824"/>
          <a:ext cx="8136905" cy="475078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23012"/>
                <a:gridCol w="4560507"/>
                <a:gridCol w="1243775"/>
                <a:gridCol w="1409611"/>
              </a:tblGrid>
              <a:tr h="530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/>
                        <a:t>№</a:t>
                      </a:r>
                      <a:r>
                        <a:rPr lang="ru-RU" sz="1600" dirty="0"/>
                        <a:t/>
                      </a:r>
                      <a:br>
                        <a:rPr lang="ru-RU" sz="1600" dirty="0"/>
                      </a:br>
                      <a:r>
                        <a:rPr lang="ru-RU" sz="1600" dirty="0" err="1"/>
                        <a:t>п</a:t>
                      </a:r>
                      <a:r>
                        <a:rPr lang="ru-RU" sz="1600" dirty="0"/>
                        <a:t>/</a:t>
                      </a:r>
                      <a:r>
                        <a:rPr lang="ru-RU" sz="1600" dirty="0" err="1"/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Профессиональные качества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05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Способность к профессиональному самосовершенствованию, профессиональная любознательность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36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4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Умение доступно излагать материал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/>
                        <a:t>34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94.44 %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5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Способность организовывать детский коллектив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/>
                        <a:t>36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8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Знание своего предмета, свободное владение изучаемым материалом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36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100%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Позитивное настроение, желание работать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/>
                        <a:t>35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97.22 %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64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Знание возрастной психологии, использование знаний по психологии в организации учебного процесса.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/>
                        <a:t>33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91.67 %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64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Умение находить положительные стороны у каждого обучающегося, строить образовательный процесс с опорой на эти стороны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/>
                        <a:t>34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94.44 %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A432-1758-4AE7-8669-8E8A99548906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476672"/>
          <a:ext cx="8064896" cy="592287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04056"/>
                <a:gridCol w="4968552"/>
                <a:gridCol w="1008112"/>
                <a:gridCol w="1584176"/>
              </a:tblGrid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Способность связывать учебный предмет с жизнью, демонстрация практического применения изучаемого материала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34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94.44 %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Знание современных достижений в области методики обучения, использование новых информационных технологий, современных методов обучения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33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91.67 %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Умение создавать ситуацию успеха для обучающихся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88.89 %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Умение обеспечивать положительный психологический климат на уроке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94.44 %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Свободное решение задач ЕГЭ, олимпиад: региональных, российских, международных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100%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Умение развивать интересы и творческие способности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94.44 %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Умение рационально организовать деятельность учащихся на уроке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88.89 %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Умение добиваться глубоких и прочных знаний по предмету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100%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A0E8-E6CE-4E97-9BBC-540B9094313D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476672"/>
          <a:ext cx="8064896" cy="58777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8072"/>
                <a:gridCol w="4824536"/>
                <a:gridCol w="1080120"/>
                <a:gridCol w="1512168"/>
              </a:tblGrid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Знание интересов учащихся, их внутреннего мира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32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88.89 %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В трудных ситуациях педагог сохраняет спокойствие; эмоциональный конфликт не влияет на объективность оценки.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97.22 %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Знание типичных трудностей при изучении конкретных тем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83.33 %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Способность дать дополнительную информацию или организовать поиск дополнительной информации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86.11 %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Владение методами объективного контроля и оценивания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100%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Умение увлекать деятельностью, проектами, идеями, связанными с проектами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94.44 %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Умение поддержать устойчивый интерес к предмету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32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88.89 %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/>
                        <a:t>Глубокая психолого-педагогическая и методическая подготовка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/>
                        <a:t>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80.56 %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7CC3-2BB4-4770-AC72-10A05B35231E}" type="datetime1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8010-7D97-44A7-8086-A83B77DF988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ловой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304</TotalTime>
  <Words>2071</Words>
  <Application>Microsoft Office PowerPoint</Application>
  <PresentationFormat>Экран (4:3)</PresentationFormat>
  <Paragraphs>351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деловой 3</vt:lpstr>
      <vt:lpstr>ГОСУДАРСТВЕННО-ОБЩЕСТВЕННОЕ УПРАВЛЕНИЕ И ПРОФЕССИОНАЛЬНЫЙ СТАНДАРТ ПЕДАГОГА В МОБУ  «СОШ №6 » г. Всеволожска</vt:lpstr>
      <vt:lpstr>Слайд 2</vt:lpstr>
      <vt:lpstr>Слайд 3</vt:lpstr>
      <vt:lpstr>Схема государственно-общественного управления </vt:lpstr>
      <vt:lpstr>УПРАВЛЯЮЩИЙ СОВЕТ ОУ</vt:lpstr>
      <vt:lpstr>Мониторинг педагогов образовательного учреждения</vt:lpstr>
      <vt:lpstr>Профессиональные качества педагога школы – сентябрь 2015 г. Опрошено 36 человек</vt:lpstr>
      <vt:lpstr>Слайд 8</vt:lpstr>
      <vt:lpstr>Слайд 9</vt:lpstr>
      <vt:lpstr>ГОТОВНОСТЬ ПЕДАГОГОВ ОУ К ПЕРЕХОДУ НА ПРОФЕССИОНАЛЬНЫЕ СТАНДАРТЫ Опрошено – 45 педагогов </vt:lpstr>
      <vt:lpstr>Критерии оценки деятельности педагога</vt:lpstr>
      <vt:lpstr>Слайд 12</vt:lpstr>
      <vt:lpstr>Слайд 13</vt:lpstr>
      <vt:lpstr>Слайд 14</vt:lpstr>
      <vt:lpstr>Слайд 15</vt:lpstr>
      <vt:lpstr>Работа с одаренными учащимися.  </vt:lpstr>
      <vt:lpstr>Слайд 17</vt:lpstr>
      <vt:lpstr>Обеспечить необходимую подготовку педагога для получения высоких результатов его труда.  </vt:lpstr>
      <vt:lpstr>ПОВЫШЕНИЕ КАЧЕСТВА ОБРАЗОВАНИЯ</vt:lpstr>
      <vt:lpstr>ПОВЫШЕНИЕ КАЧЕСТВА ОБРАЗОВАНИЯ</vt:lpstr>
      <vt:lpstr>Слайд 21</vt:lpstr>
      <vt:lpstr>Слайд 22</vt:lpstr>
      <vt:lpstr>Работа в условиях реализации программ инклюзивного образования. </vt:lpstr>
      <vt:lpstr>Слайд 24</vt:lpstr>
      <vt:lpstr>Слайд 25</vt:lpstr>
      <vt:lpstr>Компетенции  </vt:lpstr>
      <vt:lpstr>Как в ОУ ввести профессиональный стандарт педагога? – рекомендации по подготовке и введению профессионального стандарта педагога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45</cp:revision>
  <dcterms:created xsi:type="dcterms:W3CDTF">2014-08-21T05:56:56Z</dcterms:created>
  <dcterms:modified xsi:type="dcterms:W3CDTF">2016-01-30T09:49:41Z</dcterms:modified>
</cp:coreProperties>
</file>